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8" r:id="rId13"/>
    <p:sldId id="267" r:id="rId14"/>
    <p:sldId id="268" r:id="rId15"/>
    <p:sldId id="299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300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8288000" cy="10287000"/>
  <p:notesSz cx="6858000" cy="9144000"/>
  <p:embeddedFontLst>
    <p:embeddedFont>
      <p:font typeface="Amasis MT Pro Black" panose="02040A04050005020304" pitchFamily="18" charset="0"/>
      <p:bold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nva Sans" panose="020B0604020202020204" charset="0"/>
      <p:regular r:id="rId52"/>
    </p:embeddedFont>
    <p:embeddedFont>
      <p:font typeface="Canva Sans Bold" panose="020B0604020202020204" charset="0"/>
      <p:regular r:id="rId53"/>
    </p:embeddedFont>
    <p:embeddedFont>
      <p:font typeface="Oswald" panose="00000500000000000000" pitchFamily="2" charset="0"/>
      <p:regular r:id="rId54"/>
      <p:bold r:id="rId55"/>
    </p:embeddedFont>
    <p:embeddedFont>
      <p:font typeface="Oswald Bold" panose="00000800000000000000" charset="0"/>
      <p:regular r:id="rId56"/>
    </p:embeddedFont>
    <p:embeddedFont>
      <p:font typeface="Quicksand" panose="020B0604020202020204" charset="0"/>
      <p:regular r:id="rId57"/>
    </p:embeddedFont>
    <p:embeddedFont>
      <p:font typeface="Quicksand Bold" panose="020B0604020202020204" charset="0"/>
      <p:regular r:id="rId58"/>
    </p:embeddedFont>
    <p:embeddedFont>
      <p:font typeface="Quicksand Medium" panose="020B0604020202020204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16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1.1.3.1/?fbclid=IwAR06vluVcwLce2EnIRRDriUlCuGRB7EBI7_3z9EkFYQChSvckL6Rpss7jlo" TargetMode="External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1.1.3.1/?fbclid=IwAR06vluVcwLce2EnIRRDriUlCuGRB7EBI7_3z9EkFYQChSvckL6Rpss7jlo" TargetMode="External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6216" y="4547166"/>
            <a:ext cx="18115568" cy="263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9"/>
              </a:lnSpc>
            </a:pPr>
            <a:r>
              <a:rPr lang="en-US" sz="6649" dirty="0">
                <a:solidFill>
                  <a:srgbClr val="0F2C33"/>
                </a:solidFill>
                <a:latin typeface="Oswald Bold"/>
              </a:rPr>
              <a:t>CAMPUS CONNECT: A WEB-BASED PLATFORM </a:t>
            </a:r>
          </a:p>
          <a:p>
            <a:pPr algn="ctr">
              <a:lnSpc>
                <a:spcPts val="6849"/>
              </a:lnSpc>
            </a:pPr>
            <a:r>
              <a:rPr lang="en-US" sz="6649" dirty="0">
                <a:solidFill>
                  <a:srgbClr val="0F2C33"/>
                </a:solidFill>
                <a:latin typeface="Oswald Bold"/>
              </a:rPr>
              <a:t>FOR MONITORING FACULTY-STUDENT</a:t>
            </a:r>
          </a:p>
          <a:p>
            <a:pPr algn="ctr">
              <a:lnSpc>
                <a:spcPts val="6849"/>
              </a:lnSpc>
            </a:pPr>
            <a:r>
              <a:rPr lang="en-US" sz="6649" dirty="0">
                <a:solidFill>
                  <a:srgbClr val="0F2C33"/>
                </a:solidFill>
                <a:latin typeface="Oswald Bold"/>
              </a:rPr>
              <a:t> ENGAGEMENT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4465" y="8740208"/>
            <a:ext cx="75390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F2C33"/>
                </a:solidFill>
                <a:latin typeface="Quicksand Bold"/>
              </a:rPr>
              <a:t>TARLAC STATE UNIVERSITY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D4BF8-9758-73E0-7846-FF4DC537F62B}"/>
              </a:ext>
            </a:extLst>
          </p:cNvPr>
          <p:cNvSpPr txBox="1"/>
          <p:nvPr/>
        </p:nvSpPr>
        <p:spPr>
          <a:xfrm>
            <a:off x="6629400" y="512769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masis MT Pro Black" panose="02040A04050005020304" pitchFamily="18" charset="0"/>
              </a:rPr>
              <a:t>GROUP 2A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079111" y="1543050"/>
            <a:ext cx="10532489" cy="6196687"/>
          </a:xfrm>
          <a:custGeom>
            <a:avLst/>
            <a:gdLst/>
            <a:ahLst/>
            <a:cxnLst/>
            <a:rect l="l" t="t" r="r" b="b"/>
            <a:pathLst>
              <a:path w="12358263" h="6951523">
                <a:moveTo>
                  <a:pt x="0" y="0"/>
                </a:moveTo>
                <a:lnTo>
                  <a:pt x="12358264" y="0"/>
                </a:lnTo>
                <a:lnTo>
                  <a:pt x="12358264" y="6951523"/>
                </a:lnTo>
                <a:lnTo>
                  <a:pt x="0" y="6951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79154" y="112654"/>
            <a:ext cx="7868139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1.1.2Manage Students Consultation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306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179154" y="112654"/>
            <a:ext cx="9213485" cy="158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1.1.3 Set Appointment</a:t>
            </a:r>
          </a:p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   </a:t>
            </a:r>
            <a:r>
              <a:rPr lang="en-US" sz="3025" u="sng">
                <a:solidFill>
                  <a:srgbClr val="0F2C33"/>
                </a:solidFill>
                <a:latin typeface="Quicksand Medium"/>
                <a:hlinkClick r:id="rId8" tooltip="http://1.1.3.1/?fbclid=IwAR06vluVcwLce2EnIRRDriUlCuGRB7EBI7_3z9EkFYQChSvckL6Rpss7jlo"/>
              </a:rPr>
              <a:t>1.1.3.1</a:t>
            </a:r>
            <a:r>
              <a:rPr lang="en-US" sz="3025">
                <a:solidFill>
                  <a:srgbClr val="0F2C33"/>
                </a:solidFill>
                <a:latin typeface="Quicksand Medium"/>
              </a:rPr>
              <a:t>Virtual Chats or Meetings for Consultation</a:t>
            </a: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87406C3D-3E82-C73E-F93E-EC0AE7A489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69" y="1510628"/>
            <a:ext cx="12173576" cy="61153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179154" y="112654"/>
            <a:ext cx="9213485" cy="158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1.1.3 Set Appointment</a:t>
            </a:r>
          </a:p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   </a:t>
            </a:r>
            <a:r>
              <a:rPr lang="en-US" sz="3025" u="sng">
                <a:solidFill>
                  <a:srgbClr val="0F2C33"/>
                </a:solidFill>
                <a:latin typeface="Quicksand Medium"/>
                <a:hlinkClick r:id="rId8" tooltip="http://1.1.3.1/?fbclid=IwAR06vluVcwLce2EnIRRDriUlCuGRB7EBI7_3z9EkFYQChSvckL6Rpss7jlo"/>
              </a:rPr>
              <a:t>1.1.3.1</a:t>
            </a:r>
            <a:r>
              <a:rPr lang="en-US" sz="3025">
                <a:solidFill>
                  <a:srgbClr val="0F2C33"/>
                </a:solidFill>
                <a:latin typeface="Quicksand Medium"/>
              </a:rPr>
              <a:t>Virtual Chats or Meetings for Consultation</a:t>
            </a: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1" name="Picture 30" descr="A screenshot of a video call&#10;&#10;Description automatically generated">
            <a:extLst>
              <a:ext uri="{FF2B5EF4-FFF2-40B4-BE49-F238E27FC236}">
                <a16:creationId xmlns:a16="http://schemas.microsoft.com/office/drawing/2014/main" id="{862B209B-F0F6-679B-C63D-1461FD274F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61"/>
          <a:stretch/>
        </p:blipFill>
        <p:spPr>
          <a:xfrm>
            <a:off x="5211712" y="1406516"/>
            <a:ext cx="11323687" cy="68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7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163030" y="845189"/>
            <a:ext cx="12096270" cy="6804152"/>
          </a:xfrm>
          <a:custGeom>
            <a:avLst/>
            <a:gdLst/>
            <a:ahLst/>
            <a:cxnLst/>
            <a:rect l="l" t="t" r="r" b="b"/>
            <a:pathLst>
              <a:path w="12096270" h="6804152">
                <a:moveTo>
                  <a:pt x="0" y="0"/>
                </a:moveTo>
                <a:lnTo>
                  <a:pt x="12096270" y="0"/>
                </a:lnTo>
                <a:lnTo>
                  <a:pt x="12096270" y="6804152"/>
                </a:lnTo>
                <a:lnTo>
                  <a:pt x="0" y="68041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79154" y="112654"/>
            <a:ext cx="9213485" cy="1171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1.1.1.4Set Availability Status</a:t>
            </a: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306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7383" y="112654"/>
            <a:ext cx="10586286" cy="1118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1.1.5Interactions Through Chat Box or Discussion Boards </a:t>
            </a: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FB2BFE57-30B0-C7BF-DFA4-A106EFD89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80" y="1276424"/>
            <a:ext cx="13044313" cy="60429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7383" y="112654"/>
            <a:ext cx="10586286" cy="1118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1.1.5Interactions Through Chat Box or Discussion Boards </a:t>
            </a: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1" name="Picture 30" descr="A white page with blue lines&#10;&#10;Description automatically generated">
            <a:extLst>
              <a:ext uri="{FF2B5EF4-FFF2-40B4-BE49-F238E27FC236}">
                <a16:creationId xmlns:a16="http://schemas.microsoft.com/office/drawing/2014/main" id="{A08EA5CE-123A-1089-A9D3-43E6AF020C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49" y="1085961"/>
            <a:ext cx="12981834" cy="58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7383" y="112654"/>
            <a:ext cx="10586286" cy="1224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Bold"/>
              </a:rPr>
              <a:t> 1.2Students Perspective</a:t>
            </a:r>
          </a:p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   1.2.1Students’ Dashboard</a:t>
            </a: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5553090" y="1385017"/>
            <a:ext cx="10788130" cy="6191644"/>
          </a:xfrm>
          <a:custGeom>
            <a:avLst/>
            <a:gdLst/>
            <a:ahLst/>
            <a:cxnLst/>
            <a:rect l="l" t="t" r="r" b="b"/>
            <a:pathLst>
              <a:path w="10397937" h="5848840">
                <a:moveTo>
                  <a:pt x="0" y="0"/>
                </a:moveTo>
                <a:lnTo>
                  <a:pt x="10397937" y="0"/>
                </a:lnTo>
                <a:lnTo>
                  <a:pt x="10397937" y="5848839"/>
                </a:lnTo>
                <a:lnTo>
                  <a:pt x="0" y="5848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7383" y="112654"/>
            <a:ext cx="10586286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1.2.2Take Virtual Consultation or Meetings</a:t>
            </a:r>
          </a:p>
        </p:txBody>
      </p:sp>
      <p:sp>
        <p:nvSpPr>
          <p:cNvPr id="23" name="Freeform 23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0" name="Picture 29" descr="A screenshot of a video call&#10;&#10;Description automatically generated">
            <a:extLst>
              <a:ext uri="{FF2B5EF4-FFF2-40B4-BE49-F238E27FC236}">
                <a16:creationId xmlns:a16="http://schemas.microsoft.com/office/drawing/2014/main" id="{75CBA695-1A9B-7F33-4D1E-DCB2710BC4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/>
          <a:stretch/>
        </p:blipFill>
        <p:spPr>
          <a:xfrm>
            <a:off x="4909648" y="1043774"/>
            <a:ext cx="11701952" cy="68753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7383" y="112654"/>
            <a:ext cx="10586286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1.2.3Interactions Through Chat Box or Discussion Boards</a:t>
            </a:r>
          </a:p>
        </p:txBody>
      </p:sp>
      <p:sp>
        <p:nvSpPr>
          <p:cNvPr id="23" name="Freeform 23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4B2FC3EB-287F-06E1-AA8A-900CF61E36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86" y="828520"/>
            <a:ext cx="8251691" cy="38226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7514673D-14E1-A9FF-BE67-31E929A7C7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9"/>
          <a:stretch/>
        </p:blipFill>
        <p:spPr>
          <a:xfrm>
            <a:off x="7569093" y="4003533"/>
            <a:ext cx="9575907" cy="4226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7383" y="112654"/>
            <a:ext cx="10586286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 dirty="0">
                <a:solidFill>
                  <a:srgbClr val="0F2C33"/>
                </a:solidFill>
                <a:latin typeface="Quicksand Medium"/>
              </a:rPr>
              <a:t>1.2.4Submit Concerns to the Guidance Counselor</a:t>
            </a:r>
          </a:p>
        </p:txBody>
      </p:sp>
      <p:sp>
        <p:nvSpPr>
          <p:cNvPr id="23" name="Freeform 23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0" name="Picture 29" descr="A screenshot of a chat&#10;&#10;Description automatically generated">
            <a:extLst>
              <a:ext uri="{FF2B5EF4-FFF2-40B4-BE49-F238E27FC236}">
                <a16:creationId xmlns:a16="http://schemas.microsoft.com/office/drawing/2014/main" id="{BEC5E84E-71E1-046B-D465-D8E49E550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544" y="904717"/>
            <a:ext cx="11669476" cy="6965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140914" y="955859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782404" y="2970549"/>
            <a:ext cx="9900178" cy="5568850"/>
          </a:xfrm>
          <a:custGeom>
            <a:avLst/>
            <a:gdLst/>
            <a:ahLst/>
            <a:cxnLst/>
            <a:rect l="l" t="t" r="r" b="b"/>
            <a:pathLst>
              <a:path w="9900178" h="5568850">
                <a:moveTo>
                  <a:pt x="0" y="0"/>
                </a:moveTo>
                <a:lnTo>
                  <a:pt x="9900178" y="0"/>
                </a:lnTo>
                <a:lnTo>
                  <a:pt x="9900178" y="5568850"/>
                </a:lnTo>
                <a:lnTo>
                  <a:pt x="0" y="5568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1435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78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78029" y="1824903"/>
            <a:ext cx="10976665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F2C33"/>
                </a:solidFill>
                <a:latin typeface="Quicksand Medium"/>
              </a:rPr>
              <a:t>KDF - Under objectives, instructor module - moderation of contents 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RECOMMENDATIONS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0876" y="9323400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78029" y="782600"/>
            <a:ext cx="5147882" cy="133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60710"/>
                </a:solidFill>
                <a:latin typeface="Oswald Bold"/>
              </a:rPr>
              <a:t>CHAPTER 1 </a:t>
            </a:r>
          </a:p>
          <a:p>
            <a:pPr>
              <a:lnSpc>
                <a:spcPts val="4200"/>
              </a:lnSpc>
            </a:pPr>
            <a:endParaRPr lang="en-US" sz="4599">
              <a:solidFill>
                <a:srgbClr val="060710"/>
              </a:solidFill>
              <a:latin typeface="Oswal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917560" y="1510628"/>
            <a:ext cx="10319839" cy="5804909"/>
          </a:xfrm>
          <a:custGeom>
            <a:avLst/>
            <a:gdLst/>
            <a:ahLst/>
            <a:cxnLst/>
            <a:rect l="l" t="t" r="r" b="b"/>
            <a:pathLst>
              <a:path w="10319839" h="5804909">
                <a:moveTo>
                  <a:pt x="0" y="0"/>
                </a:moveTo>
                <a:lnTo>
                  <a:pt x="10319838" y="0"/>
                </a:lnTo>
                <a:lnTo>
                  <a:pt x="10319838" y="5804909"/>
                </a:lnTo>
                <a:lnTo>
                  <a:pt x="0" y="5804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17383" y="112654"/>
            <a:ext cx="10586286" cy="158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Bold"/>
              </a:rPr>
              <a:t>1.3 System Administrator Module</a:t>
            </a:r>
          </a:p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   1.3.1 Manage System</a:t>
            </a: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486400" y="1018520"/>
            <a:ext cx="11378422" cy="6462140"/>
          </a:xfrm>
          <a:custGeom>
            <a:avLst/>
            <a:gdLst/>
            <a:ahLst/>
            <a:cxnLst/>
            <a:rect l="l" t="t" r="r" b="b"/>
            <a:pathLst>
              <a:path w="13371299" h="6209855">
                <a:moveTo>
                  <a:pt x="0" y="0"/>
                </a:moveTo>
                <a:lnTo>
                  <a:pt x="13371299" y="0"/>
                </a:lnTo>
                <a:lnTo>
                  <a:pt x="13371299" y="6209855"/>
                </a:lnTo>
                <a:lnTo>
                  <a:pt x="0" y="6209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17383" y="112654"/>
            <a:ext cx="10586286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1.3.1.1 Create Instructors’ Dashboard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275544" y="1045448"/>
            <a:ext cx="11066636" cy="6494358"/>
          </a:xfrm>
          <a:custGeom>
            <a:avLst/>
            <a:gdLst/>
            <a:ahLst/>
            <a:cxnLst/>
            <a:rect l="l" t="t" r="r" b="b"/>
            <a:pathLst>
              <a:path w="10660898" h="5996755">
                <a:moveTo>
                  <a:pt x="0" y="0"/>
                </a:moveTo>
                <a:lnTo>
                  <a:pt x="10660898" y="0"/>
                </a:lnTo>
                <a:lnTo>
                  <a:pt x="10660898" y="5996755"/>
                </a:lnTo>
                <a:lnTo>
                  <a:pt x="0" y="5996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17383" y="112654"/>
            <a:ext cx="10586286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1.3.1.2 Manage the performance of the platform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934400" y="1543050"/>
            <a:ext cx="10485392" cy="5898033"/>
          </a:xfrm>
          <a:custGeom>
            <a:avLst/>
            <a:gdLst/>
            <a:ahLst/>
            <a:cxnLst/>
            <a:rect l="l" t="t" r="r" b="b"/>
            <a:pathLst>
              <a:path w="10485392" h="5898033">
                <a:moveTo>
                  <a:pt x="0" y="0"/>
                </a:moveTo>
                <a:lnTo>
                  <a:pt x="10485392" y="0"/>
                </a:lnTo>
                <a:lnTo>
                  <a:pt x="10485392" y="5898033"/>
                </a:lnTo>
                <a:lnTo>
                  <a:pt x="0" y="58980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17383" y="112654"/>
            <a:ext cx="10586286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1.3.1.3 Monitoring Student engagement and Analytics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17383" y="112654"/>
            <a:ext cx="10586286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1.3.1.3 Monitoring Student engagement and Analytics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74318163-93AE-C1D4-F6D8-FB1F69641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04" y="1117969"/>
            <a:ext cx="11367395" cy="6162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8144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7383" y="112654"/>
            <a:ext cx="10586286" cy="158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1.3.1.4 User Management</a:t>
            </a:r>
          </a:p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     1.3.1.4.1Approval and Deletion of Account</a:t>
            </a:r>
          </a:p>
          <a:p>
            <a:pPr>
              <a:lnSpc>
                <a:spcPts val="4236"/>
              </a:lnSpc>
            </a:pPr>
            <a:endParaRPr lang="en-US" sz="3025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5661CAB8-498A-9B52-38FE-892804218E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39" y="1352949"/>
            <a:ext cx="12186276" cy="663904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7383" y="112654"/>
            <a:ext cx="10586286" cy="319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 dirty="0">
                <a:solidFill>
                  <a:srgbClr val="0F2C33"/>
                </a:solidFill>
                <a:latin typeface="Quicksand Bold"/>
              </a:rPr>
              <a:t>1.4 Guidance Counselor Module</a:t>
            </a:r>
          </a:p>
          <a:p>
            <a:pPr>
              <a:lnSpc>
                <a:spcPts val="4236"/>
              </a:lnSpc>
            </a:pPr>
            <a:r>
              <a:rPr lang="en-US" sz="3025" dirty="0">
                <a:solidFill>
                  <a:srgbClr val="0F2C33"/>
                </a:solidFill>
                <a:latin typeface="Quicksand Medium"/>
              </a:rPr>
              <a:t>     1.4.1Manage Students concern</a:t>
            </a:r>
          </a:p>
          <a:p>
            <a:pPr marL="0" marR="0" lvl="0" indent="0" algn="l" defTabSz="914400" rtl="0" eaLnBrk="1" fontAlgn="auto" latinLnBrk="0" hangingPunct="1">
              <a:lnSpc>
                <a:spcPts val="42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25" b="0" i="0" u="none" strike="noStrike" kern="1200" cap="none" spc="0" normalizeH="0" baseline="0" noProof="0" dirty="0">
                <a:ln>
                  <a:noFill/>
                </a:ln>
                <a:solidFill>
                  <a:srgbClr val="0F2C33"/>
                </a:solidFill>
                <a:effectLst/>
                <a:uLnTx/>
                <a:uFillTx/>
                <a:latin typeface="Quicksand Medium"/>
                <a:ea typeface="+mn-ea"/>
                <a:cs typeface="+mn-cs"/>
              </a:rPr>
              <a:t>         1.4.2Review submitted concerns (from the students)</a:t>
            </a:r>
          </a:p>
          <a:p>
            <a:pPr>
              <a:lnSpc>
                <a:spcPts val="4236"/>
              </a:lnSpc>
            </a:pPr>
            <a:endParaRPr lang="en-US" sz="3025" dirty="0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 dirty="0">
              <a:solidFill>
                <a:srgbClr val="0F2C33"/>
              </a:solidFill>
              <a:latin typeface="Quicksand Medium"/>
            </a:endParaRPr>
          </a:p>
          <a:p>
            <a:pPr>
              <a:lnSpc>
                <a:spcPts val="4236"/>
              </a:lnSpc>
            </a:pPr>
            <a:endParaRPr lang="en-US" sz="3025" dirty="0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0" name="Picture 29" descr="A screenshot of a chat&#10;&#10;Description automatically generated">
            <a:extLst>
              <a:ext uri="{FF2B5EF4-FFF2-40B4-BE49-F238E27FC236}">
                <a16:creationId xmlns:a16="http://schemas.microsoft.com/office/drawing/2014/main" id="{2F9A424E-1C4E-9E5B-A5B2-033E3E47D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68" y="1731336"/>
            <a:ext cx="10815462" cy="6751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17383" y="112654"/>
            <a:ext cx="10586286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1.4.3Content Moderation ( accept or reject content)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83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55CFEDB7-4482-AF25-663A-098E3A007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55" y="942805"/>
            <a:ext cx="11956391" cy="67791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265223" y="1401446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39" y="0"/>
                </a:lnTo>
                <a:lnTo>
                  <a:pt x="3714839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8588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1" name="Freeform 21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409216" y="2388780"/>
            <a:ext cx="10080823" cy="5780946"/>
          </a:xfrm>
          <a:custGeom>
            <a:avLst/>
            <a:gdLst/>
            <a:ahLst/>
            <a:cxnLst/>
            <a:rect l="l" t="t" r="r" b="b"/>
            <a:pathLst>
              <a:path w="10080823" h="5780946">
                <a:moveTo>
                  <a:pt x="0" y="0"/>
                </a:moveTo>
                <a:lnTo>
                  <a:pt x="10080823" y="0"/>
                </a:lnTo>
                <a:lnTo>
                  <a:pt x="10080823" y="5780946"/>
                </a:lnTo>
                <a:lnTo>
                  <a:pt x="0" y="5780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06566" y="1661391"/>
            <a:ext cx="49100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Quicksand Bold"/>
              </a:rPr>
              <a:t>GENDER DISTRIBUTION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682823" y="-717586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39" y="0"/>
                </a:lnTo>
                <a:lnTo>
                  <a:pt x="3714839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8588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029" y="1390931"/>
            <a:ext cx="12895621" cy="1325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687" lvl="1" indent="-276344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nva Sans Bold"/>
              </a:rPr>
              <a:t>Students Section</a:t>
            </a:r>
          </a:p>
          <a:p>
            <a:pPr marL="552687" lvl="1" indent="-276344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nva Sans Bold"/>
              </a:rPr>
              <a:t>Others </a:t>
            </a:r>
            <a:r>
              <a:rPr lang="en-US" sz="2559">
                <a:solidFill>
                  <a:srgbClr val="000000"/>
                </a:solidFill>
                <a:latin typeface="Canva Sans"/>
              </a:rPr>
              <a:t>(Faculty, Principal, Guidance Counselor and </a:t>
            </a:r>
          </a:p>
          <a:p>
            <a:pPr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Canva Sans"/>
              </a:rPr>
              <a:t>IT Experts)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71051" y="2851609"/>
            <a:ext cx="10709577" cy="502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257" lvl="1" indent="-305629" algn="just">
              <a:lnSpc>
                <a:spcPts val="3963"/>
              </a:lnSpc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Quicksand Bold"/>
              </a:rPr>
              <a:t>11 and 12 HUMSS: 7</a:t>
            </a:r>
          </a:p>
          <a:p>
            <a:pPr marL="611257" lvl="1" indent="-305629" algn="just">
              <a:lnSpc>
                <a:spcPts val="3963"/>
              </a:lnSpc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Quicksand Bold"/>
              </a:rPr>
              <a:t>11 and 12 ABM: 7</a:t>
            </a:r>
          </a:p>
          <a:p>
            <a:pPr marL="611257" lvl="1" indent="-305629" algn="just">
              <a:lnSpc>
                <a:spcPts val="3963"/>
              </a:lnSpc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Quicksand Bold"/>
              </a:rPr>
              <a:t>11 and 12 Animation: 5</a:t>
            </a:r>
          </a:p>
          <a:p>
            <a:pPr marL="611257" lvl="1" indent="-305629" algn="just">
              <a:lnSpc>
                <a:spcPts val="3963"/>
              </a:lnSpc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Quicksand Bold"/>
              </a:rPr>
              <a:t>11 and 12 Hairdressing: 4</a:t>
            </a:r>
          </a:p>
          <a:p>
            <a:pPr marL="611257" lvl="1" indent="-305629" algn="just">
              <a:lnSpc>
                <a:spcPts val="3963"/>
              </a:lnSpc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Quicksand Bold"/>
              </a:rPr>
              <a:t>11 and 12 Tourism: 6</a:t>
            </a:r>
          </a:p>
          <a:p>
            <a:pPr marL="611257" lvl="1" indent="-305629" algn="just">
              <a:lnSpc>
                <a:spcPts val="3963"/>
              </a:lnSpc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Quicksand Bold"/>
              </a:rPr>
              <a:t>IT Experts: 3</a:t>
            </a:r>
          </a:p>
          <a:p>
            <a:pPr marL="611257" lvl="1" indent="-305629" algn="just">
              <a:lnSpc>
                <a:spcPts val="3963"/>
              </a:lnSpc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Quicksand Bold"/>
              </a:rPr>
              <a:t>Faculty: 2</a:t>
            </a:r>
          </a:p>
          <a:p>
            <a:pPr marL="611257" lvl="1" indent="-305629" algn="just">
              <a:lnSpc>
                <a:spcPts val="3963"/>
              </a:lnSpc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Quicksand Bold"/>
              </a:rPr>
              <a:t>Principal: 1</a:t>
            </a:r>
          </a:p>
          <a:p>
            <a:pPr algn="just">
              <a:lnSpc>
                <a:spcPts val="3963"/>
              </a:lnSpc>
            </a:pPr>
            <a:endParaRPr lang="en-US" sz="2831">
              <a:solidFill>
                <a:srgbClr val="000000"/>
              </a:solidFill>
              <a:latin typeface="Quicksand Bold"/>
            </a:endParaRPr>
          </a:p>
          <a:p>
            <a:pPr algn="just">
              <a:lnSpc>
                <a:spcPts val="4752"/>
              </a:lnSpc>
            </a:pPr>
            <a:endParaRPr lang="en-US" sz="2831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140914" y="955859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5710854" y="2398454"/>
            <a:ext cx="11548446" cy="5723498"/>
          </a:xfrm>
          <a:custGeom>
            <a:avLst/>
            <a:gdLst/>
            <a:ahLst/>
            <a:cxnLst/>
            <a:rect l="l" t="t" r="r" b="b"/>
            <a:pathLst>
              <a:path w="11548446" h="5723498">
                <a:moveTo>
                  <a:pt x="0" y="0"/>
                </a:moveTo>
                <a:lnTo>
                  <a:pt x="11548446" y="0"/>
                </a:lnTo>
                <a:lnTo>
                  <a:pt x="11548446" y="5723498"/>
                </a:lnTo>
                <a:lnTo>
                  <a:pt x="0" y="5723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1435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78029" y="1782676"/>
            <a:ext cx="10976665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XJPA - Specify what will be monitored in the objectives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RECOMMENDATIONS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78029" y="782600"/>
            <a:ext cx="5147882" cy="133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60710"/>
                </a:solidFill>
                <a:latin typeface="Oswald Bold"/>
              </a:rPr>
              <a:t>CHAPTER 1 </a:t>
            </a:r>
          </a:p>
          <a:p>
            <a:pPr>
              <a:lnSpc>
                <a:spcPts val="4200"/>
              </a:lnSpc>
            </a:pPr>
            <a:endParaRPr lang="en-US" sz="4599">
              <a:solidFill>
                <a:srgbClr val="060710"/>
              </a:solidFill>
              <a:latin typeface="Oswal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478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916230" y="-842327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4246921" y="2684454"/>
            <a:ext cx="9343514" cy="5422086"/>
          </a:xfrm>
          <a:custGeom>
            <a:avLst/>
            <a:gdLst/>
            <a:ahLst/>
            <a:cxnLst/>
            <a:rect l="l" t="t" r="r" b="b"/>
            <a:pathLst>
              <a:path w="9343514" h="5422086">
                <a:moveTo>
                  <a:pt x="0" y="0"/>
                </a:moveTo>
                <a:lnTo>
                  <a:pt x="9343514" y="0"/>
                </a:lnTo>
                <a:lnTo>
                  <a:pt x="9343514" y="5422087"/>
                </a:lnTo>
                <a:lnTo>
                  <a:pt x="0" y="5422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966354" y="1472528"/>
            <a:ext cx="10753588" cy="99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457" lvl="1" indent="-308729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Quicksand Bold"/>
              </a:rPr>
              <a:t>Rating of the system’s functionality suitability </a:t>
            </a:r>
          </a:p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Quicksand Bold"/>
              </a:rPr>
              <a:t>by 35 users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30974" y="3607565"/>
            <a:ext cx="4570512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Quicksand Bold"/>
              </a:rPr>
              <a:t>Functional Completeness: 5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Quicksand Bold"/>
              </a:rPr>
              <a:t>Functional Correctness: 4.9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Quicksand Bold"/>
              </a:rPr>
              <a:t> (PASSED)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Quicksand Bold"/>
              </a:rPr>
              <a:t>Functional Appropriateness: 5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Quicksand Bold"/>
              </a:rPr>
              <a:t>(PASSED)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25662" y="6630167"/>
            <a:ext cx="5788561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4.9 (PASSED)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9178889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682823" y="-717586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39" y="0"/>
                </a:lnTo>
                <a:lnTo>
                  <a:pt x="3714839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8588" y="7582666"/>
            <a:ext cx="4332012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029" y="1611210"/>
            <a:ext cx="10753588" cy="99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457" lvl="1" indent="-308729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Quicksand Bold"/>
              </a:rPr>
              <a:t>Rating of the system’s performance efficiency </a:t>
            </a:r>
          </a:p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Quicksand Bold"/>
              </a:rPr>
              <a:t>by 35 users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1" name="Freeform 21"/>
          <p:cNvSpPr/>
          <p:nvPr/>
        </p:nvSpPr>
        <p:spPr>
          <a:xfrm>
            <a:off x="4183735" y="2871066"/>
            <a:ext cx="9920529" cy="5650490"/>
          </a:xfrm>
          <a:custGeom>
            <a:avLst/>
            <a:gdLst/>
            <a:ahLst/>
            <a:cxnLst/>
            <a:rect l="l" t="t" r="r" b="b"/>
            <a:pathLst>
              <a:path w="9920529" h="5650490">
                <a:moveTo>
                  <a:pt x="0" y="0"/>
                </a:moveTo>
                <a:lnTo>
                  <a:pt x="9920530" y="0"/>
                </a:lnTo>
                <a:lnTo>
                  <a:pt x="9920530" y="5650490"/>
                </a:lnTo>
                <a:lnTo>
                  <a:pt x="0" y="5650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94765" y="3981581"/>
            <a:ext cx="5858745" cy="318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Time behavior: 5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Resource Utilization: 4.9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Capacity: 5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291812" y="6984665"/>
            <a:ext cx="5788561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4.9 (PASSED)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401880" y="-1099589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40" y="0"/>
                </a:lnTo>
                <a:lnTo>
                  <a:pt x="3714840" y="3742055"/>
                </a:lnTo>
                <a:lnTo>
                  <a:pt x="0" y="3742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86735" y="7306101"/>
            <a:ext cx="4409441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029" y="1538669"/>
            <a:ext cx="10753588" cy="48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457" lvl="1" indent="-308729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compatibility by 35 users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48966" y="3926045"/>
            <a:ext cx="4864232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Co-existence: 4.8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Interoperability: 4.9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</p:txBody>
      </p:sp>
      <p:sp>
        <p:nvSpPr>
          <p:cNvPr id="25" name="Freeform 25"/>
          <p:cNvSpPr/>
          <p:nvPr/>
        </p:nvSpPr>
        <p:spPr>
          <a:xfrm>
            <a:off x="4151009" y="2276198"/>
            <a:ext cx="10643066" cy="6044210"/>
          </a:xfrm>
          <a:custGeom>
            <a:avLst/>
            <a:gdLst/>
            <a:ahLst/>
            <a:cxnLst/>
            <a:rect l="l" t="t" r="r" b="b"/>
            <a:pathLst>
              <a:path w="10643066" h="6044210">
                <a:moveTo>
                  <a:pt x="0" y="0"/>
                </a:moveTo>
                <a:lnTo>
                  <a:pt x="10643066" y="0"/>
                </a:lnTo>
                <a:lnTo>
                  <a:pt x="10643066" y="6044210"/>
                </a:lnTo>
                <a:lnTo>
                  <a:pt x="0" y="6044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4946475" y="6163441"/>
            <a:ext cx="3234630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Total: 4.8 (PASSED)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825979" y="-842327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19430" y="7339053"/>
            <a:ext cx="4391038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latin typeface="Oswald Bold"/>
              </a:rPr>
              <a:t> 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4233197" y="2532827"/>
            <a:ext cx="10354657" cy="6095295"/>
          </a:xfrm>
          <a:custGeom>
            <a:avLst/>
            <a:gdLst/>
            <a:ahLst/>
            <a:cxnLst/>
            <a:rect l="l" t="t" r="r" b="b"/>
            <a:pathLst>
              <a:path w="10354657" h="6095295">
                <a:moveTo>
                  <a:pt x="0" y="0"/>
                </a:moveTo>
                <a:lnTo>
                  <a:pt x="10354657" y="0"/>
                </a:lnTo>
                <a:lnTo>
                  <a:pt x="10354657" y="6095295"/>
                </a:lnTo>
                <a:lnTo>
                  <a:pt x="0" y="60952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878029" y="1538669"/>
            <a:ext cx="10753588" cy="99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457" lvl="1" indent="-308729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functionality usability by</a:t>
            </a:r>
          </a:p>
          <a:p>
            <a:pPr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 35 users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26111" y="3157471"/>
            <a:ext cx="5895079" cy="479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Appropriateness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Recognizability: 4.9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Learnability: 4.9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Operability: 5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User Interface Aesthetic: 5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Accessibility: 5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3744"/>
              </a:lnSpc>
            </a:pPr>
            <a:endParaRPr lang="en-US" sz="2000">
              <a:solidFill>
                <a:srgbClr val="000000"/>
              </a:solidFill>
              <a:latin typeface="Quicksand Bold"/>
            </a:endParaRPr>
          </a:p>
          <a:p>
            <a:pPr algn="just">
              <a:lnSpc>
                <a:spcPts val="3744"/>
              </a:lnSpc>
            </a:pPr>
            <a:endParaRPr lang="en-US" sz="200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692951" y="7354540"/>
            <a:ext cx="3485852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Total: 4.9 (PASSED)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920947" y="-842327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39" y="0"/>
                </a:lnTo>
                <a:lnTo>
                  <a:pt x="3714839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8600" y="7451221"/>
            <a:ext cx="3996118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4190699" y="2413866"/>
            <a:ext cx="10529536" cy="5884152"/>
          </a:xfrm>
          <a:custGeom>
            <a:avLst/>
            <a:gdLst/>
            <a:ahLst/>
            <a:cxnLst/>
            <a:rect l="l" t="t" r="r" b="b"/>
            <a:pathLst>
              <a:path w="10529536" h="5884152">
                <a:moveTo>
                  <a:pt x="0" y="0"/>
                </a:moveTo>
                <a:lnTo>
                  <a:pt x="10529536" y="0"/>
                </a:lnTo>
                <a:lnTo>
                  <a:pt x="10529536" y="5884152"/>
                </a:lnTo>
                <a:lnTo>
                  <a:pt x="0" y="5884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878029" y="1695933"/>
            <a:ext cx="10753588" cy="48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457" lvl="1" indent="-308729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 Rating of the system’s reliability by 35 users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920947" y="3528695"/>
            <a:ext cx="4122886" cy="318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Maturity: 5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Availability: 5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Recoverability: 5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910735" y="6553492"/>
            <a:ext cx="3247876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Total: 5 (PASSED)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7747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401880" y="-1328189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40" y="0"/>
                </a:lnTo>
                <a:lnTo>
                  <a:pt x="3714840" y="3742055"/>
                </a:lnTo>
                <a:lnTo>
                  <a:pt x="0" y="3742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6372" y="7436212"/>
            <a:ext cx="4332012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4307209" y="2185266"/>
            <a:ext cx="10420172" cy="6071308"/>
          </a:xfrm>
          <a:custGeom>
            <a:avLst/>
            <a:gdLst/>
            <a:ahLst/>
            <a:cxnLst/>
            <a:rect l="l" t="t" r="r" b="b"/>
            <a:pathLst>
              <a:path w="10420172" h="6071308">
                <a:moveTo>
                  <a:pt x="0" y="0"/>
                </a:moveTo>
                <a:lnTo>
                  <a:pt x="10420172" y="0"/>
                </a:lnTo>
                <a:lnTo>
                  <a:pt x="10420172" y="6071307"/>
                </a:lnTo>
                <a:lnTo>
                  <a:pt x="0" y="6071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878029" y="1434428"/>
            <a:ext cx="10753588" cy="48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457" lvl="1" indent="-308729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security by 35 users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77764" y="3011645"/>
            <a:ext cx="5139932" cy="363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Confidentiality: 4.9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Integrity: 5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Accountability: 4.9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Authenticity: 4.7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14029" y="7134992"/>
            <a:ext cx="33538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Total: 4.8 (PASSED)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185866" y="-842327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45301" y="7433287"/>
            <a:ext cx="4713012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4290809" y="2115707"/>
            <a:ext cx="10545274" cy="6229593"/>
          </a:xfrm>
          <a:custGeom>
            <a:avLst/>
            <a:gdLst/>
            <a:ahLst/>
            <a:cxnLst/>
            <a:rect l="l" t="t" r="r" b="b"/>
            <a:pathLst>
              <a:path w="10545274" h="6229593">
                <a:moveTo>
                  <a:pt x="0" y="0"/>
                </a:moveTo>
                <a:lnTo>
                  <a:pt x="10545275" y="0"/>
                </a:lnTo>
                <a:lnTo>
                  <a:pt x="10545275" y="6229592"/>
                </a:lnTo>
                <a:lnTo>
                  <a:pt x="0" y="622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930239" y="1502549"/>
            <a:ext cx="10753588" cy="48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457" lvl="1" indent="-308729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Canva Sans Bold"/>
              </a:rPr>
              <a:t>Rating of the system’s maintability by 35 users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49839" y="3104010"/>
            <a:ext cx="4218922" cy="501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Modularity: 5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Reusability: 5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Analysability: 5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Modifiability: 5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Testability: 5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(PASSED)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056925" y="7837301"/>
            <a:ext cx="3031331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Total: 5 (PASSED)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401880" y="-842327"/>
            <a:ext cx="3714840" cy="3742054"/>
          </a:xfrm>
          <a:custGeom>
            <a:avLst/>
            <a:gdLst/>
            <a:ahLst/>
            <a:cxnLst/>
            <a:rect l="l" t="t" r="r" b="b"/>
            <a:pathLst>
              <a:path w="3714840" h="3742054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5782" y="7436340"/>
            <a:ext cx="4104141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560081" y="2185266"/>
            <a:ext cx="10579780" cy="6045588"/>
          </a:xfrm>
          <a:custGeom>
            <a:avLst/>
            <a:gdLst/>
            <a:ahLst/>
            <a:cxnLst/>
            <a:rect l="l" t="t" r="r" b="b"/>
            <a:pathLst>
              <a:path w="10579780" h="6045588">
                <a:moveTo>
                  <a:pt x="0" y="0"/>
                </a:moveTo>
                <a:lnTo>
                  <a:pt x="10579780" y="0"/>
                </a:lnTo>
                <a:lnTo>
                  <a:pt x="10579780" y="6045588"/>
                </a:lnTo>
                <a:lnTo>
                  <a:pt x="0" y="6045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763729" y="1443953"/>
            <a:ext cx="81168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RATING OF THE SYSTEM’S PORTABILITY BY 35 USERS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78029" y="792125"/>
            <a:ext cx="514788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60710"/>
                </a:solidFill>
                <a:latin typeface="Oswald Bold"/>
              </a:rPr>
              <a:t>RESULT AND DISCUSSION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39861" y="3528695"/>
            <a:ext cx="4768299" cy="318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Adaptability: 5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 (PASSED)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Installability: 5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 (PASSED)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 Replaceability: 5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Quicksand Bold"/>
              </a:rPr>
              <a:t> (PASSED)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8133" y="6896866"/>
            <a:ext cx="3031331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Total: 5 (PASSED)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63629" y="7382809"/>
            <a:ext cx="4104141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 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40914" y="4411796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996118" y="2206868"/>
            <a:ext cx="4847446" cy="4153076"/>
          </a:xfrm>
          <a:custGeom>
            <a:avLst/>
            <a:gdLst/>
            <a:ahLst/>
            <a:cxnLst/>
            <a:rect l="l" t="t" r="r" b="b"/>
            <a:pathLst>
              <a:path w="4847446" h="4153076">
                <a:moveTo>
                  <a:pt x="0" y="0"/>
                </a:moveTo>
                <a:lnTo>
                  <a:pt x="4847445" y="0"/>
                </a:lnTo>
                <a:lnTo>
                  <a:pt x="4847445" y="4153076"/>
                </a:lnTo>
                <a:lnTo>
                  <a:pt x="0" y="4153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2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609466" y="2206868"/>
            <a:ext cx="4678534" cy="4153076"/>
          </a:xfrm>
          <a:custGeom>
            <a:avLst/>
            <a:gdLst/>
            <a:ahLst/>
            <a:cxnLst/>
            <a:rect l="l" t="t" r="r" b="b"/>
            <a:pathLst>
              <a:path w="4678534" h="4153076">
                <a:moveTo>
                  <a:pt x="0" y="0"/>
                </a:moveTo>
                <a:lnTo>
                  <a:pt x="4678534" y="0"/>
                </a:lnTo>
                <a:lnTo>
                  <a:pt x="4678534" y="4153076"/>
                </a:lnTo>
                <a:lnTo>
                  <a:pt x="0" y="4153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25" r="-139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889795" y="2185266"/>
            <a:ext cx="4673440" cy="4174678"/>
          </a:xfrm>
          <a:custGeom>
            <a:avLst/>
            <a:gdLst/>
            <a:ahLst/>
            <a:cxnLst/>
            <a:rect l="l" t="t" r="r" b="b"/>
            <a:pathLst>
              <a:path w="4673440" h="4174678">
                <a:moveTo>
                  <a:pt x="0" y="0"/>
                </a:moveTo>
                <a:lnTo>
                  <a:pt x="4673440" y="0"/>
                </a:lnTo>
                <a:lnTo>
                  <a:pt x="4673440" y="4174678"/>
                </a:lnTo>
                <a:lnTo>
                  <a:pt x="0" y="4174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624" b="-194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68588" y="40045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8588" y="4027534"/>
            <a:ext cx="51478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swa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2538" y="7434197"/>
            <a:ext cx="4408212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3042529" y="4590493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996118" y="2946407"/>
            <a:ext cx="4846052" cy="4174678"/>
          </a:xfrm>
          <a:custGeom>
            <a:avLst/>
            <a:gdLst/>
            <a:ahLst/>
            <a:cxnLst/>
            <a:rect l="l" t="t" r="r" b="b"/>
            <a:pathLst>
              <a:path w="4846052" h="4174678">
                <a:moveTo>
                  <a:pt x="0" y="0"/>
                </a:moveTo>
                <a:lnTo>
                  <a:pt x="4846052" y="0"/>
                </a:lnTo>
                <a:lnTo>
                  <a:pt x="4846052" y="4174678"/>
                </a:lnTo>
                <a:lnTo>
                  <a:pt x="0" y="417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97" t="-5339" r="-104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842170" y="2946407"/>
            <a:ext cx="4876080" cy="4174678"/>
          </a:xfrm>
          <a:custGeom>
            <a:avLst/>
            <a:gdLst/>
            <a:ahLst/>
            <a:cxnLst/>
            <a:rect l="l" t="t" r="r" b="b"/>
            <a:pathLst>
              <a:path w="4876080" h="4174678">
                <a:moveTo>
                  <a:pt x="0" y="0"/>
                </a:moveTo>
                <a:lnTo>
                  <a:pt x="4876080" y="0"/>
                </a:lnTo>
                <a:lnTo>
                  <a:pt x="4876080" y="4174678"/>
                </a:lnTo>
                <a:lnTo>
                  <a:pt x="0" y="417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1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3718250" y="2946407"/>
            <a:ext cx="4569750" cy="4174678"/>
          </a:xfrm>
          <a:custGeom>
            <a:avLst/>
            <a:gdLst/>
            <a:ahLst/>
            <a:cxnLst/>
            <a:rect l="l" t="t" r="r" b="b"/>
            <a:pathLst>
              <a:path w="4569750" h="4174678">
                <a:moveTo>
                  <a:pt x="0" y="0"/>
                </a:moveTo>
                <a:lnTo>
                  <a:pt x="4569750" y="0"/>
                </a:lnTo>
                <a:lnTo>
                  <a:pt x="4569750" y="4174678"/>
                </a:lnTo>
                <a:lnTo>
                  <a:pt x="0" y="4174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03" r="-109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16470" y="1161422"/>
            <a:ext cx="5147882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swald"/>
              </a:rPr>
              <a:t>RESULT &amp; DISCUSION</a:t>
            </a:r>
          </a:p>
          <a:p>
            <a:pPr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1435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029" y="1782676"/>
            <a:ext cx="10976665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XJPA - Specify what will be monitored in the objectives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3140914" y="955859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RECOMMENDATIONS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78029" y="782600"/>
            <a:ext cx="5147882" cy="133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60710"/>
                </a:solidFill>
                <a:latin typeface="Oswald Bold"/>
              </a:rPr>
              <a:t>CHAPTER 1 </a:t>
            </a:r>
          </a:p>
          <a:p>
            <a:pPr>
              <a:lnSpc>
                <a:spcPts val="4200"/>
              </a:lnSpc>
            </a:pPr>
            <a:endParaRPr lang="en-US" sz="4599">
              <a:solidFill>
                <a:srgbClr val="060710"/>
              </a:solidFill>
              <a:latin typeface="Oswal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478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27" name="Freeform 27"/>
          <p:cNvSpPr/>
          <p:nvPr/>
        </p:nvSpPr>
        <p:spPr>
          <a:xfrm>
            <a:off x="6545544" y="2537691"/>
            <a:ext cx="10285972" cy="5785859"/>
          </a:xfrm>
          <a:custGeom>
            <a:avLst/>
            <a:gdLst/>
            <a:ahLst/>
            <a:cxnLst/>
            <a:rect l="l" t="t" r="r" b="b"/>
            <a:pathLst>
              <a:path w="10285972" h="5785859">
                <a:moveTo>
                  <a:pt x="0" y="0"/>
                </a:moveTo>
                <a:lnTo>
                  <a:pt x="10285972" y="0"/>
                </a:lnTo>
                <a:lnTo>
                  <a:pt x="10285972" y="5785859"/>
                </a:lnTo>
                <a:lnTo>
                  <a:pt x="0" y="5785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3394941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5715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8588" y="4041822"/>
            <a:ext cx="51478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RESULT &amp; DISCUSION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swa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3395" y="7382809"/>
            <a:ext cx="3996118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 </a:t>
            </a:r>
          </a:p>
        </p:txBody>
      </p:sp>
      <p:sp>
        <p:nvSpPr>
          <p:cNvPr id="19" name="Freeform 19"/>
          <p:cNvSpPr/>
          <p:nvPr/>
        </p:nvSpPr>
        <p:spPr>
          <a:xfrm>
            <a:off x="3088291" y="4590493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053268" y="2852016"/>
            <a:ext cx="4885792" cy="4184426"/>
          </a:xfrm>
          <a:custGeom>
            <a:avLst/>
            <a:gdLst/>
            <a:ahLst/>
            <a:cxnLst/>
            <a:rect l="l" t="t" r="r" b="b"/>
            <a:pathLst>
              <a:path w="4885792" h="4184426">
                <a:moveTo>
                  <a:pt x="0" y="0"/>
                </a:moveTo>
                <a:lnTo>
                  <a:pt x="4885792" y="0"/>
                </a:lnTo>
                <a:lnTo>
                  <a:pt x="4885792" y="4184425"/>
                </a:lnTo>
                <a:lnTo>
                  <a:pt x="0" y="418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517" b="-5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939060" y="2852016"/>
            <a:ext cx="4695951" cy="4184426"/>
          </a:xfrm>
          <a:custGeom>
            <a:avLst/>
            <a:gdLst/>
            <a:ahLst/>
            <a:cxnLst/>
            <a:rect l="l" t="t" r="r" b="b"/>
            <a:pathLst>
              <a:path w="4695951" h="4184426">
                <a:moveTo>
                  <a:pt x="0" y="0"/>
                </a:moveTo>
                <a:lnTo>
                  <a:pt x="4695951" y="0"/>
                </a:lnTo>
                <a:lnTo>
                  <a:pt x="4695951" y="4184425"/>
                </a:lnTo>
                <a:lnTo>
                  <a:pt x="0" y="4184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255" r="-85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635011" y="2868095"/>
            <a:ext cx="4710139" cy="4168347"/>
          </a:xfrm>
          <a:custGeom>
            <a:avLst/>
            <a:gdLst/>
            <a:ahLst/>
            <a:cxnLst/>
            <a:rect l="l" t="t" r="r" b="b"/>
            <a:pathLst>
              <a:path w="4710139" h="4168347">
                <a:moveTo>
                  <a:pt x="0" y="0"/>
                </a:moveTo>
                <a:lnTo>
                  <a:pt x="4710139" y="0"/>
                </a:lnTo>
                <a:lnTo>
                  <a:pt x="4710139" y="4168346"/>
                </a:lnTo>
                <a:lnTo>
                  <a:pt x="0" y="4168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16470" y="1161422"/>
            <a:ext cx="5147882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swald"/>
              </a:rPr>
              <a:t>RESULT &amp; DISCUSION</a:t>
            </a:r>
          </a:p>
          <a:p>
            <a:pPr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Oswald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918BC1-A88F-D292-9382-C0C68F584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614" y="4759418"/>
            <a:ext cx="7248772" cy="7681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5261022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8588" y="5888853"/>
            <a:ext cx="38691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8707" y="7409934"/>
            <a:ext cx="4510468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F2C33"/>
                </a:solidFill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F2C33"/>
                </a:solidFill>
                <a:latin typeface="Oswald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40914" y="6212703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010713" y="2566266"/>
            <a:ext cx="3869146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Oswald Bold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10713" y="3707628"/>
            <a:ext cx="11617605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ctr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swald"/>
              </a:rPr>
              <a:t>The researcher were able to develop the following features of “Campus Connect: A Web-based Platform for Monitoring Faculty-Student Engagement”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256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5261022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30270" y="7393966"/>
            <a:ext cx="4212282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latin typeface="Oswald Bold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40914" y="6212703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68588" y="5888853"/>
            <a:ext cx="38691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37734" y="109137"/>
            <a:ext cx="6662288" cy="414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</a:pPr>
            <a:endParaRPr/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1.1.1Instructors’ Dashboard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1.1.2Manage Students Consultation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1.1.3Set Appointment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      1.1.3.1 Virtual Chats or Meetings for Consultation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1.1.4Set Availability Status</a:t>
            </a:r>
          </a:p>
          <a:p>
            <a:pPr>
              <a:lnSpc>
                <a:spcPts val="3307"/>
              </a:lnSpc>
            </a:pPr>
            <a:r>
              <a:rPr lang="en-US" sz="2362">
                <a:solidFill>
                  <a:srgbClr val="000000"/>
                </a:solidFill>
                <a:latin typeface="Canva Sans"/>
              </a:rPr>
              <a:t>1.1.5Interactions Through Chat Box or Discussion Boards</a:t>
            </a:r>
          </a:p>
          <a:p>
            <a:pPr>
              <a:lnSpc>
                <a:spcPts val="2607"/>
              </a:lnSpc>
            </a:pPr>
            <a:endParaRPr lang="en-US" sz="2362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37734" y="-25399"/>
            <a:ext cx="4645670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1.1 Instructor Module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37734" y="4487362"/>
            <a:ext cx="6567702" cy="3590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</a:pPr>
            <a:endParaRPr/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1.2.1Students’ Dashboard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1.2.2Take Virtual Consultation or Meetings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1.2.3Interactions Through Chat Box or Discussion Boards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1.2.4Submit Concerns to the Admin</a:t>
            </a:r>
          </a:p>
          <a:p>
            <a:pPr>
              <a:lnSpc>
                <a:spcPts val="2607"/>
              </a:lnSpc>
            </a:pPr>
            <a:endParaRPr lang="en-US" sz="2662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337734" y="4477837"/>
            <a:ext cx="4212282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1.2 Student Module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38941" y="99612"/>
            <a:ext cx="7034709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1.3 System Administrator Module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38941" y="736149"/>
            <a:ext cx="7549059" cy="452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1.3.1 Manage System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1.3.1.1  Create Instructors’ Dashboard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1.3.1.2 Manage the performance of the platform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1.3.1.3 Monitoring Student engagement and Analytics 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1.3.1.4 User Management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           1.3.1.4.1Approval and Deletion of Account</a:t>
            </a:r>
          </a:p>
          <a:p>
            <a:pPr>
              <a:lnSpc>
                <a:spcPts val="2607"/>
              </a:lnSpc>
            </a:pPr>
            <a:endParaRPr lang="en-US" sz="2662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563820" y="5193528"/>
            <a:ext cx="6695480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1.4 Guidance Counselor Module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63820" y="5787364"/>
            <a:ext cx="7471212" cy="265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1.4.1Manage Students concern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1.4.2Review submitted concerns (from the students)</a:t>
            </a:r>
          </a:p>
          <a:p>
            <a:pPr>
              <a:lnSpc>
                <a:spcPts val="3727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1.4.3Content Moderation ( accept or reject content)</a:t>
            </a:r>
          </a:p>
          <a:p>
            <a:pPr>
              <a:lnSpc>
                <a:spcPts val="2607"/>
              </a:lnSpc>
            </a:pPr>
            <a:endParaRPr lang="en-US" sz="2662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256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5261022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8588" y="5888853"/>
            <a:ext cx="38691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1616" y="7475387"/>
            <a:ext cx="3869146" cy="1565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latin typeface="Oswald Bold"/>
              </a:rPr>
              <a:t>RECOMMENDATION FOR FUTURE RESEARCHER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latin typeface="Oswald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40914" y="6212703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183138" y="843510"/>
            <a:ext cx="3869146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Oswald Bold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83138" y="1585191"/>
            <a:ext cx="1161760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The researcher achieved a positive result in assessing the functional suitability, performance efficiency, compatibility, usability, reliability, security, maintability and portability of the system.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256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02427" y="3183605"/>
            <a:ext cx="6083684" cy="540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Functionality Suitability: 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Performance Efficiency: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Compatibility: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      Usability: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    Reliability: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        Security: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Maintability:</a:t>
            </a:r>
          </a:p>
          <a:p>
            <a:pPr algn="ctr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Canva Sans Bold"/>
              </a:rPr>
              <a:t>                             Portability: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94587" y="3193130"/>
            <a:ext cx="3358753" cy="523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4.9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4.9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4.8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4.9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5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   4.8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5 (PASSED)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B02CE6"/>
                </a:solidFill>
                <a:latin typeface="Canva Sans Bold"/>
              </a:rPr>
              <a:t>5 (PASSED)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514350" y="5261022"/>
            <a:ext cx="4510468" cy="1903362"/>
            <a:chOff x="0" y="0"/>
            <a:chExt cx="1187942" cy="50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942" cy="501297"/>
            </a:xfrm>
            <a:custGeom>
              <a:avLst/>
              <a:gdLst/>
              <a:ahLst/>
              <a:cxnLst/>
              <a:rect l="l" t="t" r="r" b="b"/>
              <a:pathLst>
                <a:path w="1187942" h="501297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5965053"/>
            <a:ext cx="38691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CONCLUSION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5256" y="7164384"/>
            <a:ext cx="3960862" cy="1636716"/>
            <a:chOff x="0" y="0"/>
            <a:chExt cx="1043190" cy="4310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3190" cy="431069"/>
            </a:xfrm>
            <a:custGeom>
              <a:avLst/>
              <a:gdLst/>
              <a:ahLst/>
              <a:cxnLst/>
              <a:rect l="l" t="t" r="r" b="b"/>
              <a:pathLst>
                <a:path w="1043190" h="431069">
                  <a:moveTo>
                    <a:pt x="0" y="0"/>
                  </a:moveTo>
                  <a:lnTo>
                    <a:pt x="1043190" y="0"/>
                  </a:lnTo>
                  <a:lnTo>
                    <a:pt x="1043190" y="431069"/>
                  </a:lnTo>
                  <a:lnTo>
                    <a:pt x="0" y="431069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43190" cy="469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4294" y="7457188"/>
            <a:ext cx="3527530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Oswald Bold"/>
              </a:rPr>
              <a:t>RECOMMENDATION FOR FUTURE RESEARCHER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RECOMMENDATION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3088291" y="8469378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4897846" y="723900"/>
            <a:ext cx="3869146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Oswald Bold"/>
              </a:rPr>
              <a:t>RECOMMENDATION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1859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256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80552" y="1666091"/>
            <a:ext cx="13437617" cy="589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251" lvl="1" indent="-363625" algn="ctr">
              <a:lnSpc>
                <a:spcPts val="4715"/>
              </a:lnSpc>
              <a:buFont typeface="Arial"/>
              <a:buChar char="•"/>
            </a:pPr>
            <a:r>
              <a:rPr lang="en-US" sz="3368">
                <a:solidFill>
                  <a:srgbClr val="000000"/>
                </a:solidFill>
                <a:latin typeface="Canva Sans"/>
              </a:rPr>
              <a:t>The researchers considering the potential for future researchers to explore the development of a mobile application with similar functionality.</a:t>
            </a:r>
          </a:p>
          <a:p>
            <a:pPr algn="ctr">
              <a:lnSpc>
                <a:spcPts val="4715"/>
              </a:lnSpc>
            </a:pPr>
            <a:endParaRPr lang="en-US" sz="3368">
              <a:solidFill>
                <a:srgbClr val="000000"/>
              </a:solidFill>
              <a:latin typeface="Canva Sans"/>
            </a:endParaRPr>
          </a:p>
          <a:p>
            <a:pPr marL="727251" lvl="1" indent="-363625" algn="ctr">
              <a:lnSpc>
                <a:spcPts val="4715"/>
              </a:lnSpc>
              <a:buFont typeface="Arial"/>
              <a:buChar char="•"/>
            </a:pPr>
            <a:r>
              <a:rPr lang="en-US" sz="3368">
                <a:solidFill>
                  <a:srgbClr val="000000"/>
                </a:solidFill>
                <a:latin typeface="Canva Sans"/>
              </a:rPr>
              <a:t> The researchers suggests that the user is capable of receiving notifications from the system.</a:t>
            </a:r>
          </a:p>
          <a:p>
            <a:pPr algn="ctr">
              <a:lnSpc>
                <a:spcPts val="4715"/>
              </a:lnSpc>
            </a:pPr>
            <a:endParaRPr lang="en-US" sz="3368">
              <a:solidFill>
                <a:srgbClr val="000000"/>
              </a:solidFill>
              <a:latin typeface="Canva Sans"/>
            </a:endParaRPr>
          </a:p>
          <a:p>
            <a:pPr marL="727251" lvl="1" indent="-363625" algn="ctr">
              <a:lnSpc>
                <a:spcPts val="4715"/>
              </a:lnSpc>
              <a:buFont typeface="Arial"/>
              <a:buChar char="•"/>
            </a:pPr>
            <a:r>
              <a:rPr lang="en-US" sz="3368">
                <a:solidFill>
                  <a:srgbClr val="000000"/>
                </a:solidFill>
                <a:latin typeface="Canva Sans"/>
              </a:rPr>
              <a:t>The researchers suggest that future researchers should enhance the security of the system.</a:t>
            </a:r>
          </a:p>
          <a:p>
            <a:pPr algn="ctr">
              <a:lnSpc>
                <a:spcPts val="4720"/>
              </a:lnSpc>
            </a:pPr>
            <a:endParaRPr lang="en-US" sz="3368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140914" y="955859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782404" y="2882745"/>
            <a:ext cx="10049112" cy="5652625"/>
          </a:xfrm>
          <a:custGeom>
            <a:avLst/>
            <a:gdLst/>
            <a:ahLst/>
            <a:cxnLst/>
            <a:rect l="l" t="t" r="r" b="b"/>
            <a:pathLst>
              <a:path w="10049112" h="5652625">
                <a:moveTo>
                  <a:pt x="0" y="0"/>
                </a:moveTo>
                <a:lnTo>
                  <a:pt x="10049112" y="0"/>
                </a:lnTo>
                <a:lnTo>
                  <a:pt x="10049112" y="5652625"/>
                </a:lnTo>
                <a:lnTo>
                  <a:pt x="0" y="565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1435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87219" y="1848532"/>
            <a:ext cx="10976665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60710"/>
                </a:solidFill>
                <a:latin typeface="Quicksand"/>
              </a:rPr>
              <a:t>XJPA - Specify minimum and maximum slot and hours in the consultation. 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60710"/>
              </a:solidFill>
              <a:latin typeface="Quicksan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RECOMMENDATIONS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78029" y="782600"/>
            <a:ext cx="5147882" cy="133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60710"/>
                </a:solidFill>
                <a:latin typeface="Oswald Bold"/>
              </a:rPr>
              <a:t>CHAPTER 1 </a:t>
            </a:r>
          </a:p>
          <a:p>
            <a:pPr>
              <a:lnSpc>
                <a:spcPts val="4200"/>
              </a:lnSpc>
            </a:pPr>
            <a:endParaRPr lang="en-US" sz="4599">
              <a:solidFill>
                <a:srgbClr val="060710"/>
              </a:solidFill>
              <a:latin typeface="Oswal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478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1435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OBJECTIVES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54987" y="903836"/>
            <a:ext cx="10976665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XJPA - ERD: Include appointment subject consultation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"/>
              </a:rPr>
              <a:t>X</a:t>
            </a:r>
            <a:r>
              <a:rPr lang="en-US" sz="2799">
                <a:solidFill>
                  <a:srgbClr val="0F2C33"/>
                </a:solidFill>
                <a:latin typeface="Quicksand Medium"/>
              </a:rPr>
              <a:t>JPA - ERD: Remove report, put consultation schedule time, day and student subject for the consultation.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"/>
              </a:rPr>
              <a:t>X</a:t>
            </a:r>
            <a:r>
              <a:rPr lang="en-US" sz="2799">
                <a:solidFill>
                  <a:srgbClr val="0F2C33"/>
                </a:solidFill>
                <a:latin typeface="Quicksand Medium"/>
              </a:rPr>
              <a:t>JPA - ERD: Re arranging diagrams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3140914" y="955859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283249" y="2953322"/>
            <a:ext cx="7480833" cy="5706329"/>
          </a:xfrm>
          <a:custGeom>
            <a:avLst/>
            <a:gdLst/>
            <a:ahLst/>
            <a:cxnLst/>
            <a:rect l="l" t="t" r="r" b="b"/>
            <a:pathLst>
              <a:path w="7480833" h="5706329">
                <a:moveTo>
                  <a:pt x="0" y="0"/>
                </a:moveTo>
                <a:lnTo>
                  <a:pt x="7480833" y="0"/>
                </a:lnTo>
                <a:lnTo>
                  <a:pt x="7480833" y="5706330"/>
                </a:lnTo>
                <a:lnTo>
                  <a:pt x="0" y="5706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18" r="-181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2658974" y="5870598"/>
            <a:ext cx="649930" cy="86881"/>
            <a:chOff x="0" y="0"/>
            <a:chExt cx="171175" cy="22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1175" cy="22882"/>
            </a:xfrm>
            <a:custGeom>
              <a:avLst/>
              <a:gdLst/>
              <a:ahLst/>
              <a:cxnLst/>
              <a:rect l="l" t="t" r="r" b="b"/>
              <a:pathLst>
                <a:path w="171175" h="22882">
                  <a:moveTo>
                    <a:pt x="0" y="0"/>
                  </a:moveTo>
                  <a:lnTo>
                    <a:pt x="171175" y="0"/>
                  </a:lnTo>
                  <a:lnTo>
                    <a:pt x="171175" y="22882"/>
                  </a:lnTo>
                  <a:lnTo>
                    <a:pt x="0" y="22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71175" cy="6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RECOMMENDATIONS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58381" y="178398"/>
            <a:ext cx="5147882" cy="133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60710"/>
                </a:solidFill>
                <a:latin typeface="Oswald Bold"/>
              </a:rPr>
              <a:t>CHAPTER 4 </a:t>
            </a:r>
          </a:p>
          <a:p>
            <a:pPr>
              <a:lnSpc>
                <a:spcPts val="4200"/>
              </a:lnSpc>
            </a:pPr>
            <a:endParaRPr lang="en-US" sz="4599">
              <a:solidFill>
                <a:srgbClr val="060710"/>
              </a:solidFill>
              <a:latin typeface="Oswal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478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75232" y="5817367"/>
            <a:ext cx="282674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Canva Sans Bold"/>
              </a:rPr>
              <a:t>time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82784" y="3318741"/>
            <a:ext cx="11948732" cy="273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7"/>
              </a:lnSpc>
            </a:pPr>
            <a:r>
              <a:rPr lang="en-US" sz="3133">
                <a:solidFill>
                  <a:srgbClr val="0F2C33"/>
                </a:solidFill>
                <a:latin typeface="Quicksand Medium"/>
              </a:rPr>
              <a:t> 1. To design and develop a Web-based Engagement Monitoring System for Faculty and Students incorporating the following features.</a:t>
            </a:r>
          </a:p>
          <a:p>
            <a:pPr algn="ctr">
              <a:lnSpc>
                <a:spcPts val="4387"/>
              </a:lnSpc>
            </a:pPr>
            <a:endParaRPr lang="en-US" sz="3133">
              <a:solidFill>
                <a:srgbClr val="0F2C33"/>
              </a:solidFill>
              <a:latin typeface="Quicksand Medium"/>
            </a:endParaRPr>
          </a:p>
          <a:p>
            <a:pPr algn="ctr">
              <a:lnSpc>
                <a:spcPts val="4387"/>
              </a:lnSpc>
            </a:pPr>
            <a:endParaRPr lang="en-US" sz="3133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01834" y="2594841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78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"/>
              </a:rPr>
              <a:t>Campus Connect: A Web-based Platform for Monitoring Faculty-Student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84199" y="-4402"/>
            <a:ext cx="7568214" cy="1580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9"/>
              </a:lnSpc>
            </a:pPr>
            <a:r>
              <a:rPr lang="en-US" sz="3042">
                <a:solidFill>
                  <a:srgbClr val="0F2C33"/>
                </a:solidFill>
                <a:latin typeface="Quicksand Bold"/>
              </a:rPr>
              <a:t>1Instructor Perspective</a:t>
            </a:r>
          </a:p>
          <a:p>
            <a:pPr>
              <a:lnSpc>
                <a:spcPts val="4259"/>
              </a:lnSpc>
            </a:pPr>
            <a:r>
              <a:rPr lang="en-US" sz="3042">
                <a:solidFill>
                  <a:srgbClr val="0F2C33"/>
                </a:solidFill>
                <a:latin typeface="Quicksand Medium"/>
              </a:rPr>
              <a:t> 1.1.1Instructors’ Dashboard</a:t>
            </a:r>
          </a:p>
          <a:p>
            <a:pPr>
              <a:lnSpc>
                <a:spcPts val="4259"/>
              </a:lnSpc>
            </a:pPr>
            <a:endParaRPr lang="en-US" sz="3042">
              <a:solidFill>
                <a:srgbClr val="0F2C33"/>
              </a:solidFill>
              <a:latin typeface="Quicksan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4781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5692BDE9-D63E-CDC4-8A26-ED95EDB04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81" y="1368113"/>
            <a:ext cx="12154525" cy="6058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96118" cy="10954000"/>
            <a:chOff x="0" y="0"/>
            <a:chExt cx="1052475" cy="288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475" cy="2885004"/>
            </a:xfrm>
            <a:custGeom>
              <a:avLst/>
              <a:gdLst/>
              <a:ahLst/>
              <a:cxnLst/>
              <a:rect l="l" t="t" r="r" b="b"/>
              <a:pathLst>
                <a:path w="1052475" h="2885004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9678"/>
            <a:ext cx="3996118" cy="1884312"/>
            <a:chOff x="0" y="0"/>
            <a:chExt cx="1052475" cy="4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475" cy="496280"/>
            </a:xfrm>
            <a:custGeom>
              <a:avLst/>
              <a:gdLst/>
              <a:ahLst/>
              <a:cxnLst/>
              <a:rect l="l" t="t" r="r" b="b"/>
              <a:pathLst>
                <a:path w="1052475" h="496280">
                  <a:moveTo>
                    <a:pt x="0" y="0"/>
                  </a:moveTo>
                  <a:lnTo>
                    <a:pt x="1052475" y="0"/>
                  </a:lnTo>
                  <a:lnTo>
                    <a:pt x="1052475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2475" cy="5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0" y="1510628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0" y="3394941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w="38100" cap="flat">
            <a:solidFill>
              <a:srgbClr val="0F2C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31652" y="169804"/>
            <a:ext cx="2199728" cy="2115739"/>
          </a:xfrm>
          <a:custGeom>
            <a:avLst/>
            <a:gdLst/>
            <a:ahLst/>
            <a:cxnLst/>
            <a:rect l="l" t="t" r="r" b="b"/>
            <a:pathLst>
              <a:path w="2199728" h="2115739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514350" y="-1543050"/>
            <a:ext cx="4510468" cy="3086100"/>
            <a:chOff x="0" y="0"/>
            <a:chExt cx="118794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942" cy="812800"/>
            </a:xfrm>
            <a:custGeom>
              <a:avLst/>
              <a:gdLst/>
              <a:ahLst/>
              <a:cxnLst/>
              <a:rect l="l" t="t" r="r" b="b"/>
              <a:pathLst>
                <a:path w="1187942" h="812800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AD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731652" y="7610965"/>
            <a:ext cx="3657600" cy="928434"/>
          </a:xfrm>
          <a:custGeom>
            <a:avLst/>
            <a:gdLst/>
            <a:ahLst/>
            <a:cxnLst/>
            <a:rect l="l" t="t" r="r" b="b"/>
            <a:pathLst>
              <a:path w="3657600" h="928434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 flipV="1">
            <a:off x="4458759" y="6756331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3400" y="224241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OBJECTIVES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140914" y="2537691"/>
            <a:ext cx="855204" cy="886507"/>
          </a:xfrm>
          <a:custGeom>
            <a:avLst/>
            <a:gdLst/>
            <a:ahLst/>
            <a:cxnLst/>
            <a:rect l="l" t="t" r="r" b="b"/>
            <a:pathLst>
              <a:path w="855204" h="886507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735588" y="1385016"/>
            <a:ext cx="10649512" cy="6108909"/>
          </a:xfrm>
          <a:custGeom>
            <a:avLst/>
            <a:gdLst/>
            <a:ahLst/>
            <a:cxnLst/>
            <a:rect l="l" t="t" r="r" b="b"/>
            <a:pathLst>
              <a:path w="12409922" h="6980581">
                <a:moveTo>
                  <a:pt x="0" y="0"/>
                </a:moveTo>
                <a:lnTo>
                  <a:pt x="12409922" y="0"/>
                </a:lnTo>
                <a:lnTo>
                  <a:pt x="12409922" y="6980582"/>
                </a:lnTo>
                <a:lnTo>
                  <a:pt x="0" y="6980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79154" y="112654"/>
            <a:ext cx="7868139" cy="51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F2C33"/>
                </a:solidFill>
                <a:latin typeface="Quicksand Medium"/>
              </a:rPr>
              <a:t>1.1.2Manage Students Consultation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350" y="504825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swald Bold"/>
              </a:rPr>
              <a:t>RECOMMENDATIONS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4350" y="9207873"/>
            <a:ext cx="1725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Campus Connect: A Web-based Platform for Monitoring Faculty-Student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588" y="75826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METHODOLOGY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306" y="4128366"/>
            <a:ext cx="51478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RESULT AND DISCUSSION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156" y="5925316"/>
            <a:ext cx="38909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1730</Words>
  <Application>Microsoft Office PowerPoint</Application>
  <PresentationFormat>Custom</PresentationFormat>
  <Paragraphs>545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Quicksand</vt:lpstr>
      <vt:lpstr>Oswald Bold</vt:lpstr>
      <vt:lpstr>Canva Sans Bold</vt:lpstr>
      <vt:lpstr>Calibri</vt:lpstr>
      <vt:lpstr>Canva Sans</vt:lpstr>
      <vt:lpstr>Oswald</vt:lpstr>
      <vt:lpstr>Arial</vt:lpstr>
      <vt:lpstr>Amasis MT Pro Black</vt:lpstr>
      <vt:lpstr>Quicksand Medium</vt:lpstr>
      <vt:lpstr>Quicksand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and White Modern Minimalist Thesis Defense Presentation</dc:title>
  <cp:lastModifiedBy>Timcairo Marcelo</cp:lastModifiedBy>
  <cp:revision>3</cp:revision>
  <dcterms:created xsi:type="dcterms:W3CDTF">2006-08-16T00:00:00Z</dcterms:created>
  <dcterms:modified xsi:type="dcterms:W3CDTF">2023-11-14T01:22:49Z</dcterms:modified>
  <dc:identifier>DAF0CREd3aU</dc:identifier>
</cp:coreProperties>
</file>